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9"/>
  </p:notesMasterIdLst>
  <p:sldIdLst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66" r:id="rId17"/>
    <p:sldId id="267" r:id="rId18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07D85DD4-D1CE-4742-A40A-B20BDE10C6AB}">
          <p14:sldIdLst>
            <p14:sldId id="256"/>
            <p14:sldId id="257"/>
          </p14:sldIdLst>
        </p14:section>
        <p14:section name="Теоретическая часть" id="{73E730B1-FE65-41BD-9896-50000E301110}">
          <p14:sldIdLst>
            <p14:sldId id="260"/>
            <p14:sldId id="258"/>
            <p14:sldId id="259"/>
            <p14:sldId id="261"/>
          </p14:sldIdLst>
        </p14:section>
        <p14:section name="Практическая часть" id="{3E3EA5D3-F114-4D37-AA5A-40AF0367FDC9}">
          <p14:sldIdLst>
            <p14:sldId id="262"/>
            <p14:sldId id="263"/>
            <p14:sldId id="264"/>
            <p14:sldId id="265"/>
            <p14:sldId id="268"/>
            <p14:sldId id="269"/>
            <p14:sldId id="270"/>
            <p14:sldId id="271"/>
          </p14:sldIdLst>
        </p14:section>
        <p14:section name="Закончил" id="{DF4A5EDE-61E2-4F29-932F-F2CF778232B3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9" autoAdjust="0"/>
  </p:normalViewPr>
  <p:slideViewPr>
    <p:cSldViewPr snapToGrid="0">
      <p:cViewPr varScale="1">
        <p:scale>
          <a:sx n="63" d="100"/>
          <a:sy n="63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5C3E2-10B9-435F-9214-67AF4943B462}" type="datetimeFigureOut">
              <a:rPr lang="ru-RU" smtClean="0"/>
              <a:t>03.02.2026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A1A38-A5A8-4BA4-934A-8A3F3943FA3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332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Позвольте представить вашему вниманию мой индивидуальный проект — Расширенный калькулятор, созданный специально для учеников средних школ и студентов вузов.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690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Веб-сайт для распространения приложения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Параллельно с разработкой самого калькулятора я создал специализированный сайт для его распространения. Поскольку основной язык проекта — Python, естественным выбором стал мощный фреймворк Django, позволяющий создать надежный и производительный ресурс.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включает: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Каталог версий приложения с удобным механизмом скачивания;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Информационные страницы с описанием функционала калькулятора;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Новостной раздел с информацией о новых релизах и исправленных ошибках;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Интеграцию сервиса аналитики Яндекс Метрика для отслеживания популярности ресурса.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88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Завершая свой доклад, хочу подчеркнуть, что результатом проведённой работы стал универсальный калькулятор, который активно применяется мной самим и другими людьми . За время разработки я приобрёл важные навыки в области программирования, дизайна интерфейсов и веб-технологий.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23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данного проекта обусловлена отсутствием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рынке единого инструмента, сочетающего в себе весь необходимый функционал для учебных целей. Современные калькуляторы обычно специализируются лишь на отдельных направлениях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комплексного решения, которое объединило бы все эти функции, пока не существовало. Моя цель заключалась в разработке универсального калькулятора, который смог бы стать незаменимым помощником в учёбе.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52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Прежде, чем приступить непосредственно к созданию калькулятора, я провёл тщательное изучение текущих предложений на рынке.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15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Основными объектами исследования стали два широко используемых продукта: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Стандартный калькулятор операционной системы Windows: Этот калькулятор обладает рядом полезных функций, таких как наличие истории вычислений, построение графиков и работа с различными системами счисления.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Онлайн-калькулятор Desmos: Данный продукт выделяется своей способностью решать уравнения, поддерживать выполнение нескольких операций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важным минусом является отсутствие обратной тригонометрии, что существенно снижает удобство его использования в образовательных целях.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Проведённое сравнение показало, что школьникам и студентам крайне важны следующие функции: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построения графиков функций;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 различной степени сложности;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Проведение статистических расчётов;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Вычисления тригонометрических величин;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различными системами счисления.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Именно эти направления легли в основу моего будущего калькулятора.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559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технологий и инструментов разработки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Следующим этапом была подборка оптимальных инструментов для реализации задуманного функционала. Рассматривались разные языки программирования, каждый из которых имел свои преимущества и недостатки: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C++: Высокая производительность и кроссплатформенность, однако сложность освоения и необходимость вручную управлять памятью.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Java: Платформенная независимость и высокая производительность сочетаются с громоздким синтаксисом и большим объемом необходимого кода.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Kotlin: Чистый и безопасный синтаксис, однако низкая скорость компиляции и малое количество готовых библиотек.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Python: Простота и ясность синтаксиса, широкие возможности благодаря наличию большого количества библиотек, быстрая установка зависимостей с помощью менеджера пакетов PIP.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Эти факторы сделали Python оптимальным выбором для моего проекта.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25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организации графического интерфейса первоначально использовался Tkinter, однако впоследствии я перешёл на библиотеку PyQt6, которая отличается большей гибкостью, современным дизайном и улучшенной производительностью. Логика вычислений построена на библиотеке Sympy, позволяющей безопасно и эффективно производить сложные математические операции.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41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 прошёл несколько последовательных этапов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создания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88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1: Создание интерфейса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приложения был сделан н в итоге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PyQt6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разбивкой на вкладки(уточнить что за вкладки)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 2: Реализация вычислительных алгоритмов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итоге был реализован следующий функционал: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уравнений: Включая системы уравнений с несколькими переменными.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Статистические расчёты: Среднее арифметическое, максимальное и минимальное значения.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Тригонометрия: Автоматизированный перевод углов из градусов в радианы и обратно.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Операции с системами счисления: от двоичной до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тридцатишестиричной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включая сложение, вычитание, умножение и деление.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19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и результаты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Я проверил калькулятор на предмет устойчивости к различным вводам, скорости реакции и точности вычислений. Проверялись также особые случаи и граничные условия.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Таким образом, программа показала свою готовность к использованию в реальных условиях </a:t>
            </a:r>
            <a:b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spc="75" dirty="0">
                <a:solidFill>
                  <a:srgbClr val="5A5A5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«Показ видео с тестированием»</a:t>
            </a:r>
            <a:endParaRPr lang="ru-RU" sz="18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1A38-A5A8-4BA4-934A-8A3F3943FA3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9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ED29E2E-59ED-4E9A-BC45-877F776DA0F3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EA67E90-4FED-4FF5-BCBF-08CF96695A6D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A64EC45-28A5-4DD9-9DC3-2A841C7F288A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F2329F3-7CCC-4DA5-9175-43DEE4C14C88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BBBEC43-8295-441A-8B21-CCF0692A5A71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4D78464-6FB7-43CD-A96F-4091AEA923BA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>
                <a:gd name="textAreaLeft" fmla="*/ 0 w 375840"/>
                <a:gd name="textAreaRight" fmla="*/ 376200 w 37584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2000"/>
                <a:gd name="textAreaBottom" fmla="*/ 522360 h 522000"/>
              </a:gdLst>
              <a:ahLst/>
              <a:cxn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>
                <a:gd name="textAreaLeft" fmla="*/ 0 w 161640"/>
                <a:gd name="textAreaRight" fmla="*/ 162000 w 16164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07560"/>
                <a:gd name="textAreaBottom" fmla="*/ 907920 h 907560"/>
              </a:gdLst>
              <a:ahLst/>
              <a:cxn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1215720"/>
                <a:gd name="textAreaBottom" fmla="*/ 1216080 h 1215720"/>
              </a:gdLst>
              <a:ahLst/>
              <a:cxn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960"/>
                <a:gd name="textAreaBottom" fmla="*/ 157320 h 156960"/>
              </a:gdLst>
              <a:ahLst/>
              <a:cxn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269640"/>
                <a:gd name="textAreaBottom" fmla="*/ 270000 h 269640"/>
              </a:gdLst>
              <a:ahLst/>
              <a:cxn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558440"/>
                <a:gd name="textAreaBottom" fmla="*/ 1558800 h 1558440"/>
              </a:gdLst>
              <a:ahLst/>
              <a:cxn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1777680"/>
                <a:gd name="textAreaBottom" fmla="*/ 1778040 h 1777680"/>
              </a:gdLst>
              <a:ahLst/>
              <a:cxn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61520"/>
                <a:gd name="textAreaBottom" fmla="*/ 461880 h 461520"/>
              </a:gdLst>
              <a:ahLst/>
              <a:cxn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>
                <a:gd name="textAreaLeft" fmla="*/ 0 w 213840"/>
                <a:gd name="textAreaRight" fmla="*/ 214200 w 213840"/>
                <a:gd name="textAreaTop" fmla="*/ 0 h 755280"/>
                <a:gd name="textAreaBottom" fmla="*/ 755640 h 755280"/>
              </a:gdLst>
              <a:ahLst/>
              <a:cxn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159840"/>
                <a:gd name="textAreaBottom" fmla="*/ 160200 h 159840"/>
              </a:gdLst>
              <a:ahLst/>
              <a:cxn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>
                <a:gd name="textAreaLeft" fmla="*/ 0 w 637920"/>
                <a:gd name="textAreaRight" fmla="*/ 638280 w 637920"/>
                <a:gd name="textAreaTop" fmla="*/ 0 h 4025520"/>
                <a:gd name="textAreaBottom" fmla="*/ 4025880 h 4025520"/>
              </a:gdLst>
              <a:ahLst/>
              <a:cxn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5920"/>
                <a:gd name="textAreaBottom" fmla="*/ 476280 h 475920"/>
              </a:gdLst>
              <a:ahLst/>
              <a:cxn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474480"/>
                <a:gd name="textAreaBottom" fmla="*/ 474840 h 474480"/>
              </a:gdLst>
              <a:ahLst/>
              <a:cxn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>
                <a:gd name="textAreaLeft" fmla="*/ 0 w 114120"/>
                <a:gd name="textAreaRight" fmla="*/ 114480 w 114120"/>
                <a:gd name="textAreaTop" fmla="*/ 0 h 452160"/>
                <a:gd name="textAreaBottom" fmla="*/ 452520 h 452160"/>
              </a:gdLst>
              <a:ahLst/>
              <a:cxn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>
                <a:gd name="textAreaLeft" fmla="*/ 0 w 109080"/>
                <a:gd name="textAreaRight" fmla="*/ 109440 w 109080"/>
                <a:gd name="textAreaTop" fmla="*/ 0 h 109080"/>
                <a:gd name="textAreaBottom" fmla="*/ 109440 h 109080"/>
              </a:gdLst>
              <a:ahLst/>
              <a:cxn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801440"/>
                <a:gd name="textAreaBottom" fmla="*/ 1801800 h 1801440"/>
              </a:gdLst>
              <a:ahLst/>
              <a:cxn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860200"/>
                <a:gd name="textAreaBottom" fmla="*/ 2860560 h 2860200"/>
              </a:gdLst>
              <a:ahLst/>
              <a:cxn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88640"/>
                <a:gd name="textAreaBottom" fmla="*/ 189000 h 18864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425240"/>
                <a:gd name="textAreaBottom" fmla="*/ 1425600 h 1425240"/>
              </a:gdLst>
              <a:ahLst/>
              <a:cxn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912600"/>
                <a:gd name="textAreaBottom" fmla="*/ 912960 h 912600"/>
              </a:gdLst>
              <a:ahLst/>
              <a:cxn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190080"/>
                <a:gd name="textAreaBottom" fmla="*/ 190440 h 190080"/>
              </a:gdLst>
              <a:ahLst/>
              <a:cxn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526680"/>
                <a:gd name="textAreaBottom" fmla="*/ 527040 h 526680"/>
              </a:gdLst>
              <a:ahLst/>
              <a:cxn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47240"/>
                <a:gd name="textAreaBottom" fmla="*/ 147600 h 147240"/>
              </a:gdLst>
              <a:ahLst/>
              <a:cxn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>
                <a:gd name="textAreaLeft" fmla="*/ 0 w 232920"/>
                <a:gd name="textAreaRight" fmla="*/ 233280 w 232920"/>
                <a:gd name="textAreaTop" fmla="*/ 0 h 5103360"/>
                <a:gd name="textAreaBottom" fmla="*/ 5103720 h 5103360"/>
              </a:gdLst>
              <a:ahLst/>
              <a:cxn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ru-RU" sz="1800" b="0" u="none" strike="noStrike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48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990F6C0-572D-4AF8-87CE-448CF2EB0006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chemeClr val="lt1"/>
                </a:solidFill>
                <a:uFillTx/>
                <a:latin typeface="Tw Cen M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 структуры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 структуры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u="none" strike="noStrike">
                <a:solidFill>
                  <a:schemeClr val="lt1"/>
                </a:solidFill>
                <a:uFillTx/>
                <a:latin typeface="Tw Cen MT"/>
              </a:rPr>
              <a:t>Четвёртый уровень структуры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 структуры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Шестой уровень структуры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lt1"/>
                </a:solidFill>
                <a:uFillTx/>
                <a:latin typeface="Tw Cen MT"/>
              </a:rPr>
              <a:t>Седьмой уровень структуры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7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2" descr="\\DROBO-FS\QuickDrops\JB\PPTX NG\Droplets\LightingOverlay.png"/>
          <p:cNvPicPr/>
          <p:nvPr/>
        </p:nvPicPr>
        <p:blipFill>
          <a:blip r:embed="rId8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90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491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492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3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4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5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10800"/>
                  <a:gd name="textAreaBottom" fmla="*/ 1811160 h 1810800"/>
                </a:gdLst>
                <a:ahLst/>
                <a:cxn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6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7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429920"/>
                  <a:gd name="textAreaBottom" fmla="*/ 1430280 h 1429920"/>
                </a:gdLst>
                <a:ahLst/>
                <a:cxn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8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99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0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1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>
                  <a:gd name="textAreaLeft" fmla="*/ 0 w 421920"/>
                  <a:gd name="textAreaRight" fmla="*/ 422280 w 421920"/>
                  <a:gd name="textAreaTop" fmla="*/ 0 h 526680"/>
                  <a:gd name="textAreaBottom" fmla="*/ 527040 h 526680"/>
                </a:gdLst>
                <a:ahLst/>
                <a:cxn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2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>
                  <a:gd name="textAreaLeft" fmla="*/ 0 w 161640"/>
                  <a:gd name="textAreaRight" fmla="*/ 162000 w 16164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3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44640" rIns="90000" bIns="-44640" anchor="t" anchorCtr="1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4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6720"/>
                  <a:gd name="textAreaBottom" fmla="*/ 127080 h 126720"/>
                </a:gdLst>
                <a:ahLst/>
                <a:cxn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5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480600"/>
                  <a:gd name="textAreaBottom" fmla="*/ 480960 h 480600"/>
                </a:gdLst>
                <a:ahLst/>
                <a:cxn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6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>
                  <a:gd name="textAreaLeft" fmla="*/ 0 w 142560"/>
                  <a:gd name="textAreaRight" fmla="*/ 142920 w 142560"/>
                  <a:gd name="textAreaTop" fmla="*/ 0 h 475920"/>
                  <a:gd name="textAreaBottom" fmla="*/ 476280 h 475920"/>
                </a:gdLst>
                <a:ahLst/>
                <a:cxn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7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>
                  <a:gd name="textAreaLeft" fmla="*/ 0 w 114120"/>
                  <a:gd name="textAreaRight" fmla="*/ 114480 w 114120"/>
                  <a:gd name="textAreaTop" fmla="*/ 0 h 107640"/>
                  <a:gd name="textAreaBottom" fmla="*/ 108000 h 107640"/>
                </a:gdLst>
                <a:ahLst/>
                <a:cxn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8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09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>
                  <a:gd name="textAreaLeft" fmla="*/ 0 w 369360"/>
                  <a:gd name="textAreaRight" fmla="*/ 369720 w 36936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0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1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215720"/>
                  <a:gd name="textAreaBottom" fmla="*/ 1216080 h 1215720"/>
                </a:gdLst>
                <a:ahLst/>
                <a:cxn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2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3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1425240"/>
                  <a:gd name="textAreaBottom" fmla="*/ 1425600 h 1425240"/>
                </a:gdLst>
                <a:ahLst/>
                <a:cxn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4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>
                  <a:gd name="textAreaLeft" fmla="*/ 0 w 151920"/>
                  <a:gd name="textAreaRight" fmla="*/ 152280 w 151920"/>
                  <a:gd name="textAreaTop" fmla="*/ 0 h 912600"/>
                  <a:gd name="textAreaBottom" fmla="*/ 912960 h 912600"/>
                </a:gdLst>
                <a:ahLst/>
                <a:cxn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5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6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7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7320"/>
                  <a:gd name="textAreaBottom" fmla="*/ 517680 h 517320"/>
                </a:gdLst>
                <a:ahLst/>
                <a:cxn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18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47240"/>
                  <a:gd name="textAreaBottom" fmla="*/ 147600 h 147240"/>
                </a:gdLst>
                <a:ahLst/>
                <a:cxn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519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520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>
                  <a:gd name="textAreaLeft" fmla="*/ 0 w 417240"/>
                  <a:gd name="textAreaRight" fmla="*/ 417600 w 417240"/>
                  <a:gd name="textAreaTop" fmla="*/ 0 h 512280"/>
                  <a:gd name="textAreaBottom" fmla="*/ 512640 h 512280"/>
                </a:gdLst>
                <a:ahLst/>
                <a:cxn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1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1920"/>
                  <a:gd name="textAreaBottom" fmla="*/ 152280 h 151920"/>
                </a:gdLst>
                <a:ahLst/>
                <a:cxn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2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90080"/>
                  <a:gd name="textAreaBottom" fmla="*/ 190440 h 19008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3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>
                  <a:gd name="textAreaLeft" fmla="*/ 0 w 298080"/>
                  <a:gd name="textAreaRight" fmla="*/ 298440 w 298080"/>
                  <a:gd name="textAreaTop" fmla="*/ 0 h 1153800"/>
                  <a:gd name="textAreaBottom" fmla="*/ 1154160 h 1153800"/>
                </a:gdLst>
                <a:ahLst/>
                <a:cxn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4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>
                  <a:gd name="textAreaLeft" fmla="*/ 0 w 156960"/>
                  <a:gd name="textAreaRight" fmla="*/ 157320 w 156960"/>
                  <a:gd name="textAreaTop" fmla="*/ 0 h 155160"/>
                  <a:gd name="textAreaBottom" fmla="*/ 155520 h 155160"/>
                </a:gdLst>
                <a:ahLst/>
                <a:cxn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5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>
                  <a:gd name="textAreaLeft" fmla="*/ 0 w 304560"/>
                  <a:gd name="textAreaRight" fmla="*/ 304920 w 304560"/>
                  <a:gd name="textAreaTop" fmla="*/ 0 h 1544400"/>
                  <a:gd name="textAreaBottom" fmla="*/ 1544760 h 1544400"/>
                </a:gdLst>
                <a:ahLst/>
                <a:cxn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6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>
                  <a:gd name="textAreaLeft" fmla="*/ 0 w 188640"/>
                  <a:gd name="textAreaRight" fmla="*/ 189000 w 18864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7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>
                  <a:gd name="textAreaLeft" fmla="*/ 0 w 307440"/>
                  <a:gd name="textAreaRight" fmla="*/ 307800 w 307440"/>
                  <a:gd name="textAreaTop" fmla="*/ 0 h 1801440"/>
                  <a:gd name="textAreaBottom" fmla="*/ 1801800 h 1801440"/>
                </a:gdLst>
                <a:ahLst/>
                <a:cxn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8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>
                  <a:gd name="textAreaLeft" fmla="*/ 0 w 190080"/>
                  <a:gd name="textAreaRight" fmla="*/ 190440 w 190080"/>
                  <a:gd name="textAreaTop" fmla="*/ 0 h 188640"/>
                  <a:gd name="textAreaBottom" fmla="*/ 189000 h 188640"/>
                </a:gdLst>
                <a:ahLst/>
                <a:cxn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529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ru-RU" sz="1800" b="0" u="none" strike="noStrike" dirty="0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>
                <a:solidFill>
                  <a:schemeClr val="lt1"/>
                </a:solidFill>
                <a:uFillTx/>
                <a:latin typeface="Tw Cen MT"/>
              </a:rPr>
              <a:t>Образец заголовка</a:t>
            </a:r>
            <a:endParaRPr lang="en-US" sz="3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>
                <a:solidFill>
                  <a:schemeClr val="lt1"/>
                </a:solidFill>
                <a:uFillTx/>
                <a:latin typeface="Tw Cen MT"/>
              </a:rPr>
              <a:t>Образец текста</a:t>
            </a:r>
            <a:endParaRPr lang="en-US" sz="24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000" b="0" u="none" strike="noStrike">
                <a:solidFill>
                  <a:schemeClr val="lt1"/>
                </a:solidFill>
                <a:uFillTx/>
                <a:latin typeface="Tw Cen MT"/>
              </a:rPr>
              <a:t>Второй уровень</a:t>
            </a:r>
            <a:endParaRPr lang="en-US" sz="20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800" b="0" u="none" strike="noStrike">
                <a:solidFill>
                  <a:schemeClr val="lt1"/>
                </a:solidFill>
                <a:uFillTx/>
                <a:latin typeface="Tw Cen MT"/>
              </a:rPr>
              <a:t>Третий уровень</a:t>
            </a:r>
            <a:endParaRPr lang="en-US" sz="18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Четвертый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1600" b="0" u="none" strike="noStrike">
                <a:solidFill>
                  <a:schemeClr val="lt1"/>
                </a:solidFill>
                <a:uFillTx/>
                <a:latin typeface="Tw Cen MT"/>
              </a:rPr>
              <a:t>Пятый уровень</a:t>
            </a:r>
            <a:endParaRPr lang="en-US" sz="1600" b="0" u="none" strike="noStrik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dt" idx="28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ru-RU" sz="1050" b="0" u="none" strike="noStrike" dirty="0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&lt;дата/время&gt;</a:t>
            </a:r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 dirty="0">
                <a:solidFill>
                  <a:srgbClr val="FFFFFF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34" name="PlaceHolder 5"/>
          <p:cNvSpPr>
            <a:spLocks noGrp="1"/>
          </p:cNvSpPr>
          <p:nvPr>
            <p:ph type="sldNum" idx="30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8ACA5DC-5BCD-402F-BF50-DD5E83E18AA3}" type="slidenum">
              <a:rPr lang="ru-RU" sz="1050" b="0" u="none" strike="noStrike">
                <a:solidFill>
                  <a:schemeClr val="lt1">
                    <a:tint val="75000"/>
                  </a:schemeClr>
                </a:solidFill>
                <a:uFillTx/>
                <a:latin typeface="Tw Cen MT"/>
              </a:rPr>
              <a:t>‹#›</a:t>
            </a:fld>
            <a:endParaRPr lang="ru-RU" sz="1050" b="0" u="none" strike="noStrike" dirty="0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scalculator.alwaysdata.com/" TargetMode="External"/><Relationship Id="rId2" Type="http://schemas.openxmlformats.org/officeDocument/2006/relationships/hyperlink" Target="https://rascalcualtor.pythonanywhere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reesoft.ru/windows/ras-kalkuliator-797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8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Проект Расширенный калькулятор</a:t>
            </a:r>
            <a:endParaRPr lang="en-US" sz="48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 type="subTitle"/>
          </p:nvPr>
        </p:nvSpPr>
        <p:spPr>
          <a:xfrm>
            <a:off x="1876320" y="360216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cap="all" dirty="0">
                <a:solidFill>
                  <a:schemeClr val="lt2"/>
                </a:solidFill>
                <a:uFillTx/>
                <a:latin typeface="Tw Cen MT"/>
              </a:rPr>
              <a:t>Государственное Бюджетное Общеобразовательное Учреждение Школа №1502 «Энергия»</a:t>
            </a:r>
            <a:endParaRPr lang="ru-RU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0" name="TextBox 3"/>
          <p:cNvSpPr/>
          <p:nvPr/>
        </p:nvSpPr>
        <p:spPr>
          <a:xfrm>
            <a:off x="7666200" y="5257800"/>
            <a:ext cx="498888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Выполнил ученик 8 «Н» класса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Лопатин Антон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Руководитель проекта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Шаров Иван Юрьевич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ru-RU" sz="1800" b="0" u="none" strike="noStrike" dirty="0">
                <a:solidFill>
                  <a:schemeClr val="lt1"/>
                </a:solidFill>
                <a:uFillTx/>
                <a:latin typeface="Tw Cen MT"/>
              </a:rPr>
              <a:t>Педагог дополнительного образования</a:t>
            </a: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F8E50-909C-4550-A2FE-A977B2E3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D1EECC-D6FA-4067-99C4-6E3CC6E5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2896148"/>
            <a:ext cx="7437195" cy="3963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4628B-84D1-4DFF-B33D-9B1DCE282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853" y="0"/>
            <a:ext cx="6816147" cy="2898000"/>
          </a:xfrm>
          <a:prstGeom prst="rect">
            <a:avLst/>
          </a:prstGeom>
        </p:spPr>
      </p:pic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160235D2-3418-4491-9CDC-BEE674D2EB3D}"/>
              </a:ext>
            </a:extLst>
          </p:cNvPr>
          <p:cNvSpPr/>
          <p:nvPr/>
        </p:nvSpPr>
        <p:spPr>
          <a:xfrm>
            <a:off x="2758440" y="1695482"/>
            <a:ext cx="2392680" cy="1019638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/>
              <a:t>Интерфейс Приложения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80D2B3FD-5210-474B-8579-B5D50BF598DC}"/>
              </a:ext>
            </a:extLst>
          </p:cNvPr>
          <p:cNvSpPr/>
          <p:nvPr/>
        </p:nvSpPr>
        <p:spPr>
          <a:xfrm>
            <a:off x="7596046" y="2896148"/>
            <a:ext cx="2375760" cy="1230470"/>
          </a:xfrm>
          <a:prstGeom prst="wedgeEllipseCallout">
            <a:avLst>
              <a:gd name="adj1" fmla="val -44991"/>
              <a:gd name="adj2" fmla="val -543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/>
              <a:t>Логирование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2066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1BFCF-F2C9-4F33-AC85-0835558A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0"/>
            <a:ext cx="9905760" cy="1478160"/>
          </a:xfrm>
        </p:spPr>
        <p:txBody>
          <a:bodyPr/>
          <a:lstStyle/>
          <a:p>
            <a:r>
              <a:rPr lang="ru-RU" dirty="0"/>
              <a:t>Где скачать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74CD69-6F40-4103-B6AA-698E258612A3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143120" y="1889760"/>
            <a:ext cx="9905760" cy="3748920"/>
          </a:xfrm>
        </p:spPr>
        <p:txBody>
          <a:bodyPr/>
          <a:lstStyle/>
          <a:p>
            <a:r>
              <a:rPr lang="en-US" sz="3200" dirty="0">
                <a:latin typeface="+mn-lt"/>
                <a:hlinkClick r:id="rId2"/>
              </a:rPr>
              <a:t>https://rascalcualtor.pythonanywhere.com/</a:t>
            </a:r>
            <a:r>
              <a:rPr lang="en-US" sz="3200" dirty="0">
                <a:latin typeface="+mn-lt"/>
              </a:rPr>
              <a:t>  (</a:t>
            </a:r>
            <a:r>
              <a:rPr lang="ru-RU" sz="3200" dirty="0">
                <a:latin typeface="+mn-lt"/>
              </a:rPr>
              <a:t>только с </a:t>
            </a:r>
            <a:r>
              <a:rPr lang="en-US" sz="3200" dirty="0">
                <a:latin typeface="+mn-lt"/>
              </a:rPr>
              <a:t>VPN</a:t>
            </a:r>
            <a:r>
              <a:rPr lang="ru-RU" sz="3200" dirty="0">
                <a:latin typeface="+mn-lt"/>
              </a:rPr>
              <a:t>, старые версии</a:t>
            </a:r>
            <a:r>
              <a:rPr lang="en-US" sz="3200" dirty="0">
                <a:latin typeface="+mn-lt"/>
              </a:rPr>
              <a:t>)</a:t>
            </a:r>
          </a:p>
          <a:p>
            <a:endParaRPr lang="en-US" sz="3200" dirty="0">
              <a:latin typeface="+mn-lt"/>
            </a:endParaRPr>
          </a:p>
          <a:p>
            <a:r>
              <a:rPr lang="en-US" sz="3200" dirty="0">
                <a:latin typeface="+mn-lt"/>
                <a:hlinkClick r:id="rId3"/>
              </a:rPr>
              <a:t>https://rascalculator.alwaysdata.com/</a:t>
            </a:r>
            <a:endParaRPr lang="en-US" sz="3200" dirty="0">
              <a:latin typeface="+mn-lt"/>
            </a:endParaRPr>
          </a:p>
          <a:p>
            <a:r>
              <a:rPr lang="ru-RU" sz="3200" dirty="0">
                <a:latin typeface="+mn-lt"/>
              </a:rPr>
              <a:t>(полностью рабочий, актуальные версии)</a:t>
            </a:r>
          </a:p>
          <a:p>
            <a:endParaRPr lang="ru-RU" sz="3200" dirty="0">
              <a:latin typeface="+mn-lt"/>
            </a:endParaRPr>
          </a:p>
          <a:p>
            <a:r>
              <a:rPr lang="en-US" sz="3200" dirty="0">
                <a:latin typeface="+mn-lt"/>
                <a:hlinkClick r:id="rId4"/>
              </a:rPr>
              <a:t>https://freesoft.ru/windows/ras-kalkuliator-7976</a:t>
            </a:r>
            <a:r>
              <a:rPr lang="en-US" sz="3200" dirty="0">
                <a:latin typeface="+mn-lt"/>
              </a:rPr>
              <a:t> </a:t>
            </a:r>
            <a:r>
              <a:rPr lang="ru-RU" sz="3200" dirty="0">
                <a:latin typeface="+mn-lt"/>
              </a:rPr>
              <a:t>(Устаревшие)</a:t>
            </a:r>
          </a:p>
        </p:txBody>
      </p:sp>
    </p:spTree>
    <p:extLst>
      <p:ext uri="{BB962C8B-B14F-4D97-AF65-F5344CB8AC3E}">
        <p14:creationId xmlns:p14="http://schemas.microsoft.com/office/powerpoint/2010/main" val="36148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CEC66-EC66-425E-B804-297BAEC4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 Code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9F944B-850B-461A-82A1-C4E4563B0801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9" y="2531530"/>
            <a:ext cx="3541712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9CECF-69DE-40C1-AAA6-91B6C434F79A}"/>
              </a:ext>
            </a:extLst>
          </p:cNvPr>
          <p:cNvSpPr txBox="1"/>
          <p:nvPr/>
        </p:nvSpPr>
        <p:spPr>
          <a:xfrm>
            <a:off x="536649" y="2086104"/>
            <a:ext cx="354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</a:t>
            </a:r>
            <a:r>
              <a:rPr lang="ru-RU" sz="2000" dirty="0"/>
              <a:t>только с </a:t>
            </a:r>
            <a:r>
              <a:rPr lang="en-US" sz="2000" dirty="0"/>
              <a:t>VPN</a:t>
            </a:r>
            <a:r>
              <a:rPr lang="ru-RU" sz="2000" dirty="0"/>
              <a:t>, старые версии</a:t>
            </a:r>
            <a:r>
              <a:rPr lang="en-US" sz="2000" dirty="0"/>
              <a:t>)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3D018-F19B-449D-96DD-57AC01A53E0D}"/>
              </a:ext>
            </a:extLst>
          </p:cNvPr>
          <p:cNvSpPr txBox="1"/>
          <p:nvPr/>
        </p:nvSpPr>
        <p:spPr>
          <a:xfrm>
            <a:off x="4777844" y="2113686"/>
            <a:ext cx="354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Самые актуальные версии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AB7086-8E7A-4DBF-9798-A3F26ECDDF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88" y="2530842"/>
            <a:ext cx="3542400" cy="354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996C50-41EC-4E85-BDF6-A371C38437D0}"/>
              </a:ext>
            </a:extLst>
          </p:cNvPr>
          <p:cNvSpPr txBox="1"/>
          <p:nvPr/>
        </p:nvSpPr>
        <p:spPr>
          <a:xfrm>
            <a:off x="8686701" y="2161510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Устаревшие версии на </a:t>
            </a:r>
            <a:r>
              <a:rPr lang="en-US" dirty="0" err="1"/>
              <a:t>tkinter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6C76A-FFD4-43EC-BBE7-16B21518E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18" y="2573348"/>
            <a:ext cx="3541713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C111A-F8C5-463F-A29C-70FA7BC0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ru-RU" dirty="0"/>
              <a:t>и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9E3ABF3-D832-42BA-842E-79AFED036A7D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" y="2360559"/>
            <a:ext cx="3541712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31D8-4D53-4318-A824-EEF49F75721F}"/>
              </a:ext>
            </a:extLst>
          </p:cNvPr>
          <p:cNvSpPr txBox="1"/>
          <p:nvPr/>
        </p:nvSpPr>
        <p:spPr>
          <a:xfrm>
            <a:off x="1210230" y="1841372"/>
            <a:ext cx="2154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Telegram </a:t>
            </a:r>
            <a:r>
              <a:rPr lang="ru-RU" sz="2400" dirty="0"/>
              <a:t>канал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C6B4F6-AA2D-4B68-A699-CC4A150E27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40" y="2326001"/>
            <a:ext cx="3574800" cy="3576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7837F-B28A-4939-AE95-9EFA6384ECCA}"/>
              </a:ext>
            </a:extLst>
          </p:cNvPr>
          <p:cNvSpPr txBox="1"/>
          <p:nvPr/>
        </p:nvSpPr>
        <p:spPr>
          <a:xfrm>
            <a:off x="4424047" y="1766934"/>
            <a:ext cx="3340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GitHub </a:t>
            </a:r>
            <a:r>
              <a:rPr lang="ru-RU" sz="2400" dirty="0"/>
              <a:t>код приложения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4BA02D-2A64-4F9D-ABF2-2019BCBB55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48" y="2327471"/>
            <a:ext cx="3574800" cy="357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6D641F-87F1-4A62-ACDF-09251CE3D7FF}"/>
              </a:ext>
            </a:extLst>
          </p:cNvPr>
          <p:cNvSpPr txBox="1"/>
          <p:nvPr/>
        </p:nvSpPr>
        <p:spPr>
          <a:xfrm>
            <a:off x="8709690" y="1836316"/>
            <a:ext cx="2406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GitHub </a:t>
            </a:r>
            <a:r>
              <a:rPr lang="ru-RU" sz="2400" dirty="0"/>
              <a:t>код сайта</a:t>
            </a:r>
          </a:p>
        </p:txBody>
      </p:sp>
    </p:spTree>
    <p:extLst>
      <p:ext uri="{BB962C8B-B14F-4D97-AF65-F5344CB8AC3E}">
        <p14:creationId xmlns:p14="http://schemas.microsoft.com/office/powerpoint/2010/main" val="187007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8F8D5-0741-4B26-865E-E3D657D3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Успешное распространение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1BF524F-B613-4DD9-940A-A7726683F011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141413" y="2637733"/>
            <a:ext cx="9906000" cy="27652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85357-FF4A-4C6E-8055-CC216D51DC05}"/>
              </a:ext>
            </a:extLst>
          </p:cNvPr>
          <p:cNvSpPr txBox="1"/>
          <p:nvPr/>
        </p:nvSpPr>
        <p:spPr>
          <a:xfrm>
            <a:off x="4343613" y="5713214"/>
            <a:ext cx="3501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Взято из Яндекс метрики</a:t>
            </a:r>
          </a:p>
        </p:txBody>
      </p:sp>
    </p:spTree>
    <p:extLst>
      <p:ext uri="{BB962C8B-B14F-4D97-AF65-F5344CB8AC3E}">
        <p14:creationId xmlns:p14="http://schemas.microsoft.com/office/powerpoint/2010/main" val="199020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74D2A-A888-4930-95D7-F8805A60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5EE2-3ED6-49A1-824F-DC51A1D38C4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141560" y="2209300"/>
            <a:ext cx="9905760" cy="3429499"/>
          </a:xfrm>
        </p:spPr>
        <p:txBody>
          <a:bodyPr/>
          <a:lstStyle/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Наше приложения было разработано и успешно распространено. Во время работы было много сложных моментов и очень интересных.</a:t>
            </a:r>
            <a:b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 будущем планируется: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</a:t>
            </a:r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android </a:t>
            </a: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версию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Расширить функционал</a:t>
            </a:r>
          </a:p>
          <a:p>
            <a:pPr marL="342900" lvl="0" indent="-342900" algn="just">
              <a:lnSpc>
                <a:spcPct val="125000"/>
              </a:lnSpc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Оптимизировать сайт</a:t>
            </a:r>
          </a:p>
          <a:p>
            <a:pPr marL="34290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Сделать платную версию</a:t>
            </a:r>
          </a:p>
          <a:p>
            <a:pPr marL="342900" lvl="0" indent="-342900" algn="just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Получить сертификат на приложение</a:t>
            </a:r>
            <a:endParaRPr lang="ru-RU" sz="24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424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24016F-3368-4521-AA7E-A6681B69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8280"/>
            <a:ext cx="12191999" cy="147816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22489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600" b="0" u="none" strike="noStrike" cap="all" dirty="0">
                <a:solidFill>
                  <a:schemeClr val="lt1"/>
                </a:solidFill>
                <a:uFillTx/>
                <a:latin typeface="Tw Cen MT"/>
              </a:rPr>
              <a:t>Введение</a:t>
            </a:r>
            <a:endParaRPr lang="en-US" sz="36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Актуальность проекта: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В наше время существует множество калькуляторов. Но совместного калькулятора нет.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Цель работы: Разработать и распространить калькулятор с нужным функционалом для школьников/студентов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marL="228600" indent="-22860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Calibri"/>
              </a:rPr>
              <a:t> Задачи: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  <a:ea typeface="Times New Roman"/>
              </a:rPr>
              <a:t>Анализ и подготовка материалов, Подготовка среды разработки­, Разработка приложения, Написать сайт для распространения</a:t>
            </a: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u="none" strike="noStrike" dirty="0">
              <a:solidFill>
                <a:schemeClr val="lt1"/>
              </a:solidFill>
              <a:uFillTx/>
              <a:latin typeface="Tw Cen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E255346-E450-41D4-8C79-9B14F046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и подготовка к разработке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002514A-10BD-4B31-BA51-951FAA3A0EA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2096640"/>
            <a:ext cx="9905760" cy="1478160"/>
          </a:xfrm>
        </p:spPr>
        <p:txBody>
          <a:bodyPr/>
          <a:lstStyle/>
          <a:p>
            <a:r>
              <a:rPr lang="ru-RU" dirty="0"/>
              <a:t>Определение необходимого функционала, Подготовка среды программирования.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100727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чко с текстом: овальное 1">
            <a:extLst>
              <a:ext uri="{FF2B5EF4-FFF2-40B4-BE49-F238E27FC236}">
                <a16:creationId xmlns:a16="http://schemas.microsoft.com/office/drawing/2014/main" id="{FAECB705-676C-4E60-816C-4594E0F26F29}"/>
              </a:ext>
            </a:extLst>
          </p:cNvPr>
          <p:cNvSpPr/>
          <p:nvPr/>
        </p:nvSpPr>
        <p:spPr>
          <a:xfrm>
            <a:off x="0" y="1264920"/>
            <a:ext cx="4511039" cy="3062640"/>
          </a:xfrm>
          <a:prstGeom prst="wedgeEllipseCallout">
            <a:avLst>
              <a:gd name="adj1" fmla="val -37516"/>
              <a:gd name="adj2" fmla="val 545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Desmos: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Данный продукт выделяется</a:t>
            </a:r>
            <a:r>
              <a:rPr lang="en-US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большим функционалом, есть возможность рассчитывать средние значения. Минусом является отсутствие решения уравнений.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2417697" y="0"/>
            <a:ext cx="9172800" cy="147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914400" indent="-22860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  <a:ea typeface="Times New Roman"/>
              </a:rPr>
              <a:t>Анали</a:t>
            </a:r>
            <a:r>
              <a:rPr lang="ru-RU" sz="3600" dirty="0">
                <a:solidFill>
                  <a:schemeClr val="lt1"/>
                </a:solidFill>
                <a:ea typeface="Times New Roman"/>
              </a:rPr>
              <a:t>з и подготовка материалов</a:t>
            </a:r>
            <a:r>
              <a:rPr lang="en-US" sz="3600" dirty="0">
                <a:solidFill>
                  <a:schemeClr val="lt1"/>
                </a:solidFill>
                <a:ea typeface="Times New Roman"/>
              </a:rPr>
              <a:t>. 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/>
          </p:nvPr>
        </p:nvSpPr>
        <p:spPr>
          <a:xfrm>
            <a:off x="4081687" y="1025580"/>
            <a:ext cx="8110313" cy="354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Анализ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текущих калькуляторов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: Desmos и </a:t>
            </a:r>
            <a:r>
              <a:rPr lang="ru-RU" sz="2400" b="0" u="none" strike="noStrike" dirty="0">
                <a:solidFill>
                  <a:schemeClr val="lt1"/>
                </a:solidFill>
                <a:uFillTx/>
                <a:latin typeface="Tw Cen MT"/>
              </a:rPr>
              <a:t>калькулятор на </a:t>
            </a: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Windows</a:t>
            </a: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2400" b="0" u="none" strike="noStrike" dirty="0">
                <a:solidFill>
                  <a:schemeClr val="lt1"/>
                </a:solidFill>
                <a:uFillTx/>
                <a:latin typeface="Tw Cen MT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52719A-E813-4626-AB89-D43ACF6B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386" y="2136601"/>
            <a:ext cx="2847854" cy="4722839"/>
          </a:xfrm>
          <a:prstGeom prst="rect">
            <a:avLst/>
          </a:prstGeom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6F44C66A-4FF4-44D8-B282-33502B7DD6C8}"/>
              </a:ext>
            </a:extLst>
          </p:cNvPr>
          <p:cNvSpPr/>
          <p:nvPr/>
        </p:nvSpPr>
        <p:spPr>
          <a:xfrm>
            <a:off x="3642360" y="1847037"/>
            <a:ext cx="4193025" cy="2719863"/>
          </a:xfrm>
          <a:prstGeom prst="wedgeEllipseCallout">
            <a:avLst>
              <a:gd name="adj1" fmla="val 50191"/>
              <a:gd name="adj2" fmla="val 3998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a typeface="Calibri" panose="020F0502020204030204" pitchFamily="34" charset="0"/>
              </a:rPr>
              <a:t>И</a:t>
            </a:r>
            <a:r>
              <a:rPr lang="ru-RU" sz="2000" dirty="0">
                <a:effectLst/>
                <a:ea typeface="Calibri" panose="020F0502020204030204" pitchFamily="34" charset="0"/>
              </a:rPr>
              <a:t>меет много полезных функций, таких как </a:t>
            </a:r>
            <a:r>
              <a:rPr lang="ru-RU" sz="2000" dirty="0">
                <a:ea typeface="Calibri" panose="020F0502020204030204" pitchFamily="34" charset="0"/>
              </a:rPr>
              <a:t>построение графиков</a:t>
            </a:r>
            <a:r>
              <a:rPr lang="ru-RU" sz="2000" dirty="0">
                <a:effectLst/>
                <a:ea typeface="Calibri" panose="020F0502020204030204" pitchFamily="34" charset="0"/>
              </a:rPr>
              <a:t>, работа с </a:t>
            </a:r>
            <a:r>
              <a:rPr lang="ru-RU" sz="2000" dirty="0">
                <a:ea typeface="Calibri" panose="020F0502020204030204" pitchFamily="34" charset="0"/>
              </a:rPr>
              <a:t>некоторыми системами счисления</a:t>
            </a:r>
            <a:r>
              <a:rPr lang="ru-RU" sz="2000" dirty="0">
                <a:effectLst/>
                <a:ea typeface="Calibri" panose="020F0502020204030204" pitchFamily="34" charset="0"/>
              </a:rPr>
              <a:t>. Отсутствие справочной документации: минус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pic>
        <p:nvPicPr>
          <p:cNvPr id="876" name="Рисунок 875"/>
          <p:cNvPicPr/>
          <p:nvPr/>
        </p:nvPicPr>
        <p:blipFill>
          <a:blip r:embed="rId4"/>
          <a:stretch/>
        </p:blipFill>
        <p:spPr>
          <a:xfrm>
            <a:off x="0" y="4353238"/>
            <a:ext cx="7837200" cy="2504762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3613270-2D66-4223-BDF7-7B3399A75451}"/>
              </a:ext>
            </a:extLst>
          </p:cNvPr>
          <p:cNvSpPr/>
          <p:nvPr/>
        </p:nvSpPr>
        <p:spPr>
          <a:xfrm>
            <a:off x="1964096" y="3314400"/>
            <a:ext cx="2970270" cy="3571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207BD4F-1EA1-4DDF-B1FF-3C774186CA64}"/>
              </a:ext>
            </a:extLst>
          </p:cNvPr>
          <p:cNvSpPr/>
          <p:nvPr/>
        </p:nvSpPr>
        <p:spPr>
          <a:xfrm>
            <a:off x="0" y="2926200"/>
            <a:ext cx="2072640" cy="39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7DE3950-B8D4-4D74-A879-B6CF3908DB3C}"/>
              </a:ext>
            </a:extLst>
          </p:cNvPr>
          <p:cNvSpPr/>
          <p:nvPr/>
        </p:nvSpPr>
        <p:spPr>
          <a:xfrm>
            <a:off x="8500900" y="3314400"/>
            <a:ext cx="3600000" cy="360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2635080" y="-121679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3600" b="0" u="none" strike="noStrike" dirty="0">
                <a:solidFill>
                  <a:schemeClr val="lt1"/>
                </a:solidFill>
                <a:uFillTx/>
              </a:rPr>
              <a:t>Подготовка среды программирования.</a:t>
            </a:r>
            <a:endParaRPr lang="en-US" sz="3600" b="0" u="none" strike="noStrike" dirty="0">
              <a:solidFill>
                <a:schemeClr val="lt1"/>
              </a:solidFill>
              <a:uFillTx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C187DB-770F-47A1-8365-85D60017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5" y="3240481"/>
            <a:ext cx="196363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E57F09-11C7-4B46-84BB-ECD074FF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365" y="3356039"/>
            <a:ext cx="3538002" cy="35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1B14D1B-1552-46CF-AE76-27D4D479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231" y="3832410"/>
            <a:ext cx="1962000" cy="22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D3BA2EFF-6410-40E2-9211-C8894056FC3B}"/>
              </a:ext>
            </a:extLst>
          </p:cNvPr>
          <p:cNvSpPr/>
          <p:nvPr/>
        </p:nvSpPr>
        <p:spPr>
          <a:xfrm>
            <a:off x="27434" y="899160"/>
            <a:ext cx="3435405" cy="1836360"/>
          </a:xfrm>
          <a:prstGeom prst="wedgeEllipseCallout">
            <a:avLst>
              <a:gd name="adj1" fmla="val -30570"/>
              <a:gd name="adj2" fmla="val 633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Java:</a:t>
            </a:r>
            <a:r>
              <a:rPr lang="ru-RU" sz="2000" dirty="0">
                <a:cs typeface="Calibri" panose="020F0502020204030204" pitchFamily="34" charset="0"/>
              </a:rPr>
              <a:t>В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ысокая производительность сочетаются с громоздким синтаксисом</a:t>
            </a: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2000" dirty="0"/>
          </a:p>
        </p:txBody>
      </p:sp>
      <p:sp>
        <p:nvSpPr>
          <p:cNvPr id="7" name="Облачко с текстом: овальное 6">
            <a:extLst>
              <a:ext uri="{FF2B5EF4-FFF2-40B4-BE49-F238E27FC236}">
                <a16:creationId xmlns:a16="http://schemas.microsoft.com/office/drawing/2014/main" id="{D034BDAD-09A5-493F-9E70-1F9900D1F4C9}"/>
              </a:ext>
            </a:extLst>
          </p:cNvPr>
          <p:cNvSpPr/>
          <p:nvPr/>
        </p:nvSpPr>
        <p:spPr>
          <a:xfrm>
            <a:off x="9221730" y="1056721"/>
            <a:ext cx="2970270" cy="2097600"/>
          </a:xfrm>
          <a:prstGeom prst="wedgeEllipseCallout">
            <a:avLst>
              <a:gd name="adj1" fmla="val -35712"/>
              <a:gd name="adj2" fmla="val 6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Python: </a:t>
            </a:r>
            <a:r>
              <a:rPr lang="ru-RU" sz="2000" dirty="0">
                <a:effectLst/>
                <a:ea typeface="Calibri" panose="020F0502020204030204" pitchFamily="34" charset="0"/>
              </a:rPr>
              <a:t>Простота синтаксиса, наличи</a:t>
            </a:r>
            <a:r>
              <a:rPr lang="ru-RU" sz="2000" dirty="0">
                <a:ea typeface="Calibri" panose="020F0502020204030204" pitchFamily="34" charset="0"/>
              </a:rPr>
              <a:t>е</a:t>
            </a:r>
            <a:r>
              <a:rPr lang="ru-RU" sz="2000" dirty="0">
                <a:effectLst/>
                <a:ea typeface="Calibri" panose="020F0502020204030204" pitchFamily="34" charset="0"/>
              </a:rPr>
              <a:t> большого количества библиотек</a:t>
            </a:r>
            <a:r>
              <a:rPr lang="en-US" sz="2000" dirty="0">
                <a:ea typeface="Calibri" panose="020F0502020204030204" pitchFamily="34" charset="0"/>
              </a:rPr>
              <a:t>.</a:t>
            </a:r>
            <a:endParaRPr lang="ru-RU" sz="2000" dirty="0"/>
          </a:p>
        </p:txBody>
      </p:sp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084D2401-6FC0-431A-8EE3-7E8735DC8237}"/>
              </a:ext>
            </a:extLst>
          </p:cNvPr>
          <p:cNvSpPr/>
          <p:nvPr/>
        </p:nvSpPr>
        <p:spPr>
          <a:xfrm>
            <a:off x="3462840" y="927360"/>
            <a:ext cx="2936290" cy="2125800"/>
          </a:xfrm>
          <a:prstGeom prst="wedgeEllipseCallout">
            <a:avLst>
              <a:gd name="adj1" fmla="val -41011"/>
              <a:gd name="adj2" fmla="val 646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C++: Высокая производительность. однако сложность освоения.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E8B694C7-F9FB-45EA-838D-F4CE5D423F00}"/>
              </a:ext>
            </a:extLst>
          </p:cNvPr>
          <p:cNvSpPr/>
          <p:nvPr/>
        </p:nvSpPr>
        <p:spPr>
          <a:xfrm>
            <a:off x="6399130" y="927360"/>
            <a:ext cx="2797166" cy="2268600"/>
          </a:xfrm>
          <a:prstGeom prst="wedgeEllipseCallout">
            <a:avLst>
              <a:gd name="adj1" fmla="val -43451"/>
              <a:gd name="adj2" fmla="val 638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Kotlin: Чистый синтаксис, однако малое количество готовых библиотек.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110E07E-19DC-43D0-9A11-AD23C6E84ACB}"/>
              </a:ext>
            </a:extLst>
          </p:cNvPr>
          <p:cNvSpPr/>
          <p:nvPr/>
        </p:nvSpPr>
        <p:spPr>
          <a:xfrm>
            <a:off x="4917953" y="3429000"/>
            <a:ext cx="3611880" cy="3429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Picture 10" descr="Picture background">
            <a:extLst>
              <a:ext uri="{FF2B5EF4-FFF2-40B4-BE49-F238E27FC236}">
                <a16:creationId xmlns:a16="http://schemas.microsoft.com/office/drawing/2014/main" id="{F39728C5-3AEA-4F8B-AB0B-7648F74F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9421" y="3930274"/>
            <a:ext cx="349293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45F11D13-47E8-4521-8452-09BA0CCC62D2}"/>
              </a:ext>
            </a:extLst>
          </p:cNvPr>
          <p:cNvSpPr/>
          <p:nvPr/>
        </p:nvSpPr>
        <p:spPr>
          <a:xfrm>
            <a:off x="1188173" y="1622098"/>
            <a:ext cx="322364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Tkinter: </a:t>
            </a:r>
            <a:r>
              <a:rPr lang="ru-RU" sz="2000" dirty="0"/>
              <a:t>Графический интерфейс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6B84E-C2EB-474C-9D6B-87E42752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4120"/>
            <a:ext cx="9905760" cy="1478160"/>
          </a:xfrm>
        </p:spPr>
        <p:txBody>
          <a:bodyPr/>
          <a:lstStyle/>
          <a:p>
            <a:r>
              <a:rPr lang="ru-RU" dirty="0"/>
              <a:t>Выбор библиотек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75DCD8BF-E021-490F-BC56-13F15132727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36"/>
          <a:stretch/>
        </p:blipFill>
        <p:spPr bwMode="auto">
          <a:xfrm>
            <a:off x="0" y="3258000"/>
            <a:ext cx="3691618" cy="36000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31000">
                <a:schemeClr val="accent2">
                  <a:lumMod val="75000"/>
                </a:schemeClr>
              </a:gs>
              <a:gs pos="72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84576499-A014-4820-9103-E319FDDD1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t="6773" r="22664" b="29727"/>
          <a:stretch/>
        </p:blipFill>
        <p:spPr bwMode="auto">
          <a:xfrm>
            <a:off x="3691618" y="3274200"/>
            <a:ext cx="5304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3D99719E-C27F-45ED-83DB-60D43D712A31}"/>
              </a:ext>
            </a:extLst>
          </p:cNvPr>
          <p:cNvSpPr/>
          <p:nvPr/>
        </p:nvSpPr>
        <p:spPr>
          <a:xfrm>
            <a:off x="5394960" y="1657920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Sympy: </a:t>
            </a:r>
            <a:r>
              <a:rPr lang="ru-RU" sz="2000" dirty="0"/>
              <a:t>Библиотека для вычислений</a:t>
            </a:r>
          </a:p>
        </p:txBody>
      </p:sp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615CA62E-6B1F-47C8-B3F4-3BD646DD9F8C}"/>
              </a:ext>
            </a:extLst>
          </p:cNvPr>
          <p:cNvSpPr/>
          <p:nvPr/>
        </p:nvSpPr>
        <p:spPr>
          <a:xfrm>
            <a:off x="-205034" y="1613998"/>
            <a:ext cx="3600658" cy="147816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PyQt6:</a:t>
            </a:r>
            <a:r>
              <a:rPr lang="ru-RU" sz="2000" dirty="0"/>
              <a:t> Наилучшая библиотека для моего калькулятора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0503912-4E77-4D1A-8CA8-2B6C31D1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71976" y="3203876"/>
            <a:ext cx="3567600" cy="35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48B3C7B-3109-411D-A982-0AA1F77F147F}"/>
              </a:ext>
            </a:extLst>
          </p:cNvPr>
          <p:cNvCxnSpPr>
            <a:cxnSpLocks/>
          </p:cNvCxnSpPr>
          <p:nvPr/>
        </p:nvCxnSpPr>
        <p:spPr>
          <a:xfrm>
            <a:off x="0" y="3334556"/>
            <a:ext cx="3600658" cy="3499324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лачко с текстом: овальное 2">
            <a:extLst>
              <a:ext uri="{FF2B5EF4-FFF2-40B4-BE49-F238E27FC236}">
                <a16:creationId xmlns:a16="http://schemas.microsoft.com/office/drawing/2014/main" id="{DC91817E-41FB-4167-9034-23030A1B0B72}"/>
              </a:ext>
            </a:extLst>
          </p:cNvPr>
          <p:cNvSpPr/>
          <p:nvPr/>
        </p:nvSpPr>
        <p:spPr>
          <a:xfrm>
            <a:off x="1143120" y="1668122"/>
            <a:ext cx="3223648" cy="1424036"/>
          </a:xfrm>
          <a:prstGeom prst="wedgeEllipseCallout">
            <a:avLst>
              <a:gd name="adj1" fmla="val -19960"/>
              <a:gd name="adj2" fmla="val 632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Tkinter:</a:t>
            </a:r>
            <a:r>
              <a:rPr lang="ru-RU" sz="2000" dirty="0"/>
              <a:t> Плохой графический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146627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6" grpId="0" animBg="1"/>
      <p:bldP spid="9" grpId="0" animBg="1"/>
      <p:bldP spid="3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45D0E-A5A9-4419-A72A-0941035E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F9F1A68-018A-4634-B685-8A5B79C7785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41560" y="342900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приложения, его тестирование, написание сайта</a:t>
            </a:r>
          </a:p>
        </p:txBody>
      </p:sp>
    </p:spTree>
    <p:extLst>
      <p:ext uri="{BB962C8B-B14F-4D97-AF65-F5344CB8AC3E}">
        <p14:creationId xmlns:p14="http://schemas.microsoft.com/office/powerpoint/2010/main" val="2400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527" y="3276599"/>
            <a:ext cx="3238793" cy="3518749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AA64EE-C389-4279-9E81-89C6AD2F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24" y="0"/>
            <a:ext cx="9905760" cy="1478160"/>
          </a:xfrm>
        </p:spPr>
        <p:txBody>
          <a:bodyPr/>
          <a:lstStyle/>
          <a:p>
            <a:r>
              <a:rPr lang="ru-RU" dirty="0"/>
              <a:t>Создание приложения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D2E5DA8-CA4A-4386-84EA-2860124FA629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0" y="3276599"/>
            <a:ext cx="5618285" cy="3577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992" y="1026928"/>
            <a:ext cx="121070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Первоначальная версия была выполнена на Tkinter, после на PyQt6. Новый интерфейс позволил организовать удобное разделение функциональных блоков с помощью вкладок, обеспечивая интуитивно понятный доступ ко всем инструментам калькулятора.</a:t>
            </a:r>
          </a:p>
          <a:p>
            <a:endParaRPr lang="ru-RU" sz="2000" dirty="0"/>
          </a:p>
          <a:p>
            <a:r>
              <a:rPr lang="ru-RU" sz="2000" dirty="0"/>
              <a:t>Одним из важнейших аспектов безопасности стало исключение стандартного механизма вычислений eval(), который потенциально мог привести к запуску вредоносного кода. Вместо этого я применял метод evalf() из библиотеки Sympy, гарантирующий безопасность и стабильность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178846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9547A-23FD-4A5B-91C0-30D3A22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69" y="10935"/>
            <a:ext cx="9905760" cy="1478160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178FB-A625-42D3-B054-064F67E18E11}"/>
              </a:ext>
            </a:extLst>
          </p:cNvPr>
          <p:cNvSpPr txBox="1"/>
          <p:nvPr/>
        </p:nvSpPr>
        <p:spPr>
          <a:xfrm flipH="1">
            <a:off x="1268167" y="1489095"/>
            <a:ext cx="990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— важнейший этап любого проекта. Оно позволяет убедиться в работоспособности программы и своевременно устранить возможные проблемы. Далее показана запись тестирования приложения</a:t>
            </a:r>
            <a:endParaRPr lang="ru-RU" sz="2000" dirty="0"/>
          </a:p>
        </p:txBody>
      </p:sp>
      <p:pic>
        <p:nvPicPr>
          <p:cNvPr id="3" name="bandicam 2025-08-08 16-08-29-58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184CE61-A7C0-4983-821A-163336D18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300" y="1026000"/>
            <a:ext cx="10319400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Контур">
  <a:themeElements>
    <a:clrScheme name="Контур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/>
        </a:gra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22934</TotalTime>
  <Words>1163</Words>
  <Application>Microsoft Office PowerPoint</Application>
  <PresentationFormat>Широкоэкранный</PresentationFormat>
  <Paragraphs>124</Paragraphs>
  <Slides>16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Symbol</vt:lpstr>
      <vt:lpstr>Times New Roman</vt:lpstr>
      <vt:lpstr>Tw Cen MT</vt:lpstr>
      <vt:lpstr>Wingdings</vt:lpstr>
      <vt:lpstr>Контур</vt:lpstr>
      <vt:lpstr>Контур</vt:lpstr>
      <vt:lpstr>Проект Расширенный калькулятор</vt:lpstr>
      <vt:lpstr>Введение</vt:lpstr>
      <vt:lpstr>Анализ и подготовка к разработке</vt:lpstr>
      <vt:lpstr>Анализ и подготовка материалов. </vt:lpstr>
      <vt:lpstr>Подготовка среды программирования.</vt:lpstr>
      <vt:lpstr>Выбор библиотек</vt:lpstr>
      <vt:lpstr>Практическая часть</vt:lpstr>
      <vt:lpstr>Создание приложения</vt:lpstr>
      <vt:lpstr>Тестирование</vt:lpstr>
      <vt:lpstr>Написание сайта</vt:lpstr>
      <vt:lpstr>Где скачать</vt:lpstr>
      <vt:lpstr>QR Code</vt:lpstr>
      <vt:lpstr>Telegram и GitHub</vt:lpstr>
      <vt:lpstr>Успешное распространение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Расширенный калькулятор</dc:title>
  <dc:subject/>
  <dc:creator>Антон Лопатин</dc:creator>
  <dc:description/>
  <cp:lastModifiedBy>Антон Лопатин</cp:lastModifiedBy>
  <cp:revision>47</cp:revision>
  <dcterms:created xsi:type="dcterms:W3CDTF">2025-11-22T16:12:13Z</dcterms:created>
  <dcterms:modified xsi:type="dcterms:W3CDTF">2026-02-05T18:28:48Z</dcterms:modified>
  <cp:contentStatus/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3</vt:i4>
  </property>
</Properties>
</file>